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260" r:id="rId17"/>
  </p:sldIdLst>
  <p:sldSz cx="10058400" cy="7772400"/>
  <p:notesSz cx="6858000" cy="9144000"/>
  <p:embeddedFontLs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858" y="-540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3BD1CA-09A0-4B33-ACDD-298B1FF93DA9}" type="doc">
      <dgm:prSet loTypeId="urn:microsoft.com/office/officeart/2008/layout/VerticalCurvedList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DC5C7D7-12AB-42AA-AE8A-E823740657D3}">
      <dgm:prSet phldrT="[Text]"/>
      <dgm:spPr/>
      <dgm:t>
        <a:bodyPr/>
        <a:lstStyle/>
        <a:p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thích</a:t>
          </a:r>
          <a:r>
            <a:rPr lang="en-US" dirty="0" smtClean="0"/>
            <a:t> validation form </a:t>
          </a:r>
          <a:r>
            <a:rPr lang="en-US" dirty="0" err="1" smtClean="0"/>
            <a:t>trong</a:t>
          </a:r>
          <a:r>
            <a:rPr lang="en-US" dirty="0" smtClean="0"/>
            <a:t> AngularJS</a:t>
          </a:r>
          <a:endParaRPr lang="en-US" dirty="0"/>
        </a:p>
      </dgm:t>
    </dgm:pt>
    <dgm:pt modelId="{7E9F1C0D-41F9-461D-B1EA-16DFEAC57F23}" type="parTrans" cxnId="{FE13B025-76D0-400B-836F-CDD4C5D9FB9E}">
      <dgm:prSet/>
      <dgm:spPr/>
      <dgm:t>
        <a:bodyPr/>
        <a:lstStyle/>
        <a:p>
          <a:endParaRPr lang="en-US"/>
        </a:p>
      </dgm:t>
    </dgm:pt>
    <dgm:pt modelId="{9FA764C9-4901-4722-A062-71EBD931E3EE}" type="sibTrans" cxnId="{FE13B025-76D0-400B-836F-CDD4C5D9FB9E}">
      <dgm:prSet/>
      <dgm:spPr/>
      <dgm:t>
        <a:bodyPr/>
        <a:lstStyle/>
        <a:p>
          <a:endParaRPr lang="en-US"/>
        </a:p>
      </dgm:t>
    </dgm:pt>
    <dgm:pt modelId="{C71F19EF-F6D8-4FEB-AC21-7AF333704D79}">
      <dgm:prSet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sụng</a:t>
          </a:r>
          <a:r>
            <a:rPr lang="en-US" dirty="0" smtClean="0"/>
            <a:t> </a:t>
          </a:r>
          <a:r>
            <a:rPr lang="en-US" dirty="0" err="1" smtClean="0"/>
            <a:t>css</a:t>
          </a:r>
          <a:r>
            <a:rPr lang="en-US" dirty="0" smtClean="0"/>
            <a:t> classes </a:t>
          </a:r>
          <a:r>
            <a:rPr lang="en-US" dirty="0" err="1" smtClean="0"/>
            <a:t>cho</a:t>
          </a:r>
          <a:r>
            <a:rPr lang="en-US" dirty="0" smtClean="0"/>
            <a:t> Angular Animations</a:t>
          </a:r>
          <a:endParaRPr lang="en-US" dirty="0"/>
        </a:p>
      </dgm:t>
    </dgm:pt>
    <dgm:pt modelId="{1FA05FB2-00CF-4FDD-B7E4-D5723E49CDCB}" type="sibTrans" cxnId="{7E8764C6-DB32-495E-ACD2-91CA06CD8A60}">
      <dgm:prSet/>
      <dgm:spPr/>
      <dgm:t>
        <a:bodyPr/>
        <a:lstStyle/>
        <a:p>
          <a:endParaRPr lang="en-US"/>
        </a:p>
      </dgm:t>
    </dgm:pt>
    <dgm:pt modelId="{54D44721-089C-42CB-962F-BFA57F72655A}" type="parTrans" cxnId="{7E8764C6-DB32-495E-ACD2-91CA06CD8A60}">
      <dgm:prSet/>
      <dgm:spPr/>
      <dgm:t>
        <a:bodyPr/>
        <a:lstStyle/>
        <a:p>
          <a:endParaRPr lang="en-US"/>
        </a:p>
      </dgm:t>
    </dgm:pt>
    <dgm:pt modelId="{6725BBAA-72B4-4DE2-BD50-40D9C4049752}">
      <dgm:prSet/>
      <dgm:spPr/>
      <dgm:t>
        <a:bodyPr/>
        <a:lstStyle/>
        <a:p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Animations </a:t>
          </a:r>
          <a:r>
            <a:rPr lang="en-US" dirty="0" err="1" smtClean="0"/>
            <a:t>trong</a:t>
          </a:r>
          <a:r>
            <a:rPr lang="en-US" dirty="0" smtClean="0"/>
            <a:t> AngularJS</a:t>
          </a:r>
          <a:endParaRPr lang="en-US" dirty="0"/>
        </a:p>
      </dgm:t>
    </dgm:pt>
    <dgm:pt modelId="{257069F1-10F3-4656-8103-11DBDBB9AB36}" type="sibTrans" cxnId="{B10442E9-016B-498C-9335-2DF9D4011631}">
      <dgm:prSet/>
      <dgm:spPr/>
      <dgm:t>
        <a:bodyPr/>
        <a:lstStyle/>
        <a:p>
          <a:endParaRPr lang="en-US"/>
        </a:p>
      </dgm:t>
    </dgm:pt>
    <dgm:pt modelId="{CA936564-8A06-4992-B285-5416D9010534}" type="parTrans" cxnId="{B10442E9-016B-498C-9335-2DF9D4011631}">
      <dgm:prSet/>
      <dgm:spPr/>
      <dgm:t>
        <a:bodyPr/>
        <a:lstStyle/>
        <a:p>
          <a:endParaRPr lang="en-US"/>
        </a:p>
      </dgm:t>
    </dgm:pt>
    <dgm:pt modelId="{28BB17E0-78B2-454B-9B85-2262F33822F3}">
      <dgm:prSet phldrT="[Text]"/>
      <dgm:spPr/>
      <dgm:t>
        <a:bodyPr/>
        <a:lstStyle/>
        <a:p>
          <a:r>
            <a:rPr lang="en-US" dirty="0" err="1" smtClean="0"/>
            <a:t>Giải</a:t>
          </a:r>
          <a:r>
            <a:rPr lang="en-US" dirty="0" smtClean="0"/>
            <a:t> </a:t>
          </a:r>
          <a:r>
            <a:rPr lang="en-US" dirty="0" err="1" smtClean="0"/>
            <a:t>thích</a:t>
          </a:r>
          <a:r>
            <a:rPr lang="en-US" dirty="0" smtClean="0"/>
            <a:t> </a:t>
          </a:r>
          <a:r>
            <a:rPr lang="en-US" dirty="0" err="1" smtClean="0"/>
            <a:t>về</a:t>
          </a:r>
          <a:r>
            <a:rPr lang="en-US" dirty="0" smtClean="0"/>
            <a:t> form states </a:t>
          </a:r>
          <a:r>
            <a:rPr lang="en-US" dirty="0" err="1" smtClean="0"/>
            <a:t>và</a:t>
          </a:r>
          <a:r>
            <a:rPr lang="en-US" dirty="0" smtClean="0"/>
            <a:t> input states</a:t>
          </a:r>
          <a:endParaRPr lang="en-US" dirty="0"/>
        </a:p>
      </dgm:t>
    </dgm:pt>
    <dgm:pt modelId="{10C217BD-9C8C-43C8-BD26-A7343FE38D83}" type="sibTrans" cxnId="{4E4B96A0-5B01-46E1-AC2C-03FB6961864C}">
      <dgm:prSet/>
      <dgm:spPr/>
      <dgm:t>
        <a:bodyPr/>
        <a:lstStyle/>
        <a:p>
          <a:endParaRPr lang="en-US"/>
        </a:p>
      </dgm:t>
    </dgm:pt>
    <dgm:pt modelId="{23264B8B-125D-4F3D-B19D-4F2CA8B45C96}" type="parTrans" cxnId="{4E4B96A0-5B01-46E1-AC2C-03FB6961864C}">
      <dgm:prSet/>
      <dgm:spPr/>
      <dgm:t>
        <a:bodyPr/>
        <a:lstStyle/>
        <a:p>
          <a:endParaRPr lang="en-US"/>
        </a:p>
      </dgm:t>
    </dgm:pt>
    <dgm:pt modelId="{6DF06E11-0534-4DD5-9680-8F8A18D6B04B}" type="pres">
      <dgm:prSet presAssocID="{713BD1CA-09A0-4B33-ACDD-298B1FF93DA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ABBFCF6-DD37-4206-8724-D9B7D62A7077}" type="pres">
      <dgm:prSet presAssocID="{713BD1CA-09A0-4B33-ACDD-298B1FF93DA9}" presName="Name1" presStyleCnt="0"/>
      <dgm:spPr/>
      <dgm:t>
        <a:bodyPr/>
        <a:lstStyle/>
        <a:p>
          <a:endParaRPr lang="en-US"/>
        </a:p>
      </dgm:t>
    </dgm:pt>
    <dgm:pt modelId="{5E09BA07-50B3-4832-85EB-F7946951BBE3}" type="pres">
      <dgm:prSet presAssocID="{713BD1CA-09A0-4B33-ACDD-298B1FF93DA9}" presName="cycle" presStyleCnt="0"/>
      <dgm:spPr/>
      <dgm:t>
        <a:bodyPr/>
        <a:lstStyle/>
        <a:p>
          <a:endParaRPr lang="en-US"/>
        </a:p>
      </dgm:t>
    </dgm:pt>
    <dgm:pt modelId="{A8B1E5ED-888F-4FD6-A444-51D8EDD91A9F}" type="pres">
      <dgm:prSet presAssocID="{713BD1CA-09A0-4B33-ACDD-298B1FF93DA9}" presName="srcNode" presStyleLbl="node1" presStyleIdx="0" presStyleCnt="4"/>
      <dgm:spPr/>
      <dgm:t>
        <a:bodyPr/>
        <a:lstStyle/>
        <a:p>
          <a:endParaRPr lang="en-US"/>
        </a:p>
      </dgm:t>
    </dgm:pt>
    <dgm:pt modelId="{AF089503-6669-4B00-A2A8-FFDF66CC00AB}" type="pres">
      <dgm:prSet presAssocID="{713BD1CA-09A0-4B33-ACDD-298B1FF93DA9}" presName="conn" presStyleLbl="parChTrans1D2" presStyleIdx="0" presStyleCnt="1"/>
      <dgm:spPr/>
      <dgm:t>
        <a:bodyPr/>
        <a:lstStyle/>
        <a:p>
          <a:endParaRPr lang="en-US"/>
        </a:p>
      </dgm:t>
    </dgm:pt>
    <dgm:pt modelId="{62BC91DC-9D5B-4A8A-874E-FDACCD770CB4}" type="pres">
      <dgm:prSet presAssocID="{713BD1CA-09A0-4B33-ACDD-298B1FF93DA9}" presName="extraNode" presStyleLbl="node1" presStyleIdx="0" presStyleCnt="4"/>
      <dgm:spPr/>
      <dgm:t>
        <a:bodyPr/>
        <a:lstStyle/>
        <a:p>
          <a:endParaRPr lang="en-US"/>
        </a:p>
      </dgm:t>
    </dgm:pt>
    <dgm:pt modelId="{D9E3122B-ACDB-4D8E-ADB8-D4F9EE8D2119}" type="pres">
      <dgm:prSet presAssocID="{713BD1CA-09A0-4B33-ACDD-298B1FF93DA9}" presName="dstNode" presStyleLbl="node1" presStyleIdx="0" presStyleCnt="4"/>
      <dgm:spPr/>
      <dgm:t>
        <a:bodyPr/>
        <a:lstStyle/>
        <a:p>
          <a:endParaRPr lang="en-US"/>
        </a:p>
      </dgm:t>
    </dgm:pt>
    <dgm:pt modelId="{EC4C11F0-F5D7-471B-8536-9249D119BF72}" type="pres">
      <dgm:prSet presAssocID="{2DC5C7D7-12AB-42AA-AE8A-E823740657D3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4528A-ACE7-498A-ABFE-DC2BF0F50EF8}" type="pres">
      <dgm:prSet presAssocID="{2DC5C7D7-12AB-42AA-AE8A-E823740657D3}" presName="accent_1" presStyleCnt="0"/>
      <dgm:spPr/>
      <dgm:t>
        <a:bodyPr/>
        <a:lstStyle/>
        <a:p>
          <a:endParaRPr lang="en-US"/>
        </a:p>
      </dgm:t>
    </dgm:pt>
    <dgm:pt modelId="{2CF52975-0203-4A0C-8CDB-72E8791966F3}" type="pres">
      <dgm:prSet presAssocID="{2DC5C7D7-12AB-42AA-AE8A-E823740657D3}" presName="accentRepeatNode" presStyleLbl="solidFgAcc1" presStyleIdx="0" presStyleCnt="4"/>
      <dgm:spPr/>
      <dgm:t>
        <a:bodyPr/>
        <a:lstStyle/>
        <a:p>
          <a:endParaRPr lang="en-US"/>
        </a:p>
      </dgm:t>
    </dgm:pt>
    <dgm:pt modelId="{8100AB25-85CC-4EAB-B229-430E4065D4ED}" type="pres">
      <dgm:prSet presAssocID="{28BB17E0-78B2-454B-9B85-2262F33822F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EEF7A-73A7-4450-A3A7-2D8A5DE48431}" type="pres">
      <dgm:prSet presAssocID="{28BB17E0-78B2-454B-9B85-2262F33822F3}" presName="accent_2" presStyleCnt="0"/>
      <dgm:spPr/>
      <dgm:t>
        <a:bodyPr/>
        <a:lstStyle/>
        <a:p>
          <a:endParaRPr lang="en-US"/>
        </a:p>
      </dgm:t>
    </dgm:pt>
    <dgm:pt modelId="{5CC34C9A-0290-441C-A860-8B5C1B9C2701}" type="pres">
      <dgm:prSet presAssocID="{28BB17E0-78B2-454B-9B85-2262F33822F3}" presName="accentRepeatNode" presStyleLbl="solidFgAcc1" presStyleIdx="1" presStyleCnt="4"/>
      <dgm:spPr/>
      <dgm:t>
        <a:bodyPr/>
        <a:lstStyle/>
        <a:p>
          <a:endParaRPr lang="en-US"/>
        </a:p>
      </dgm:t>
    </dgm:pt>
    <dgm:pt modelId="{C1DDFD5A-35FC-4240-ACBE-4C0BC77D85E9}" type="pres">
      <dgm:prSet presAssocID="{6725BBAA-72B4-4DE2-BD50-40D9C4049752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3E01ED-8D53-4848-96F9-0882B3A6C118}" type="pres">
      <dgm:prSet presAssocID="{6725BBAA-72B4-4DE2-BD50-40D9C4049752}" presName="accent_3" presStyleCnt="0"/>
      <dgm:spPr/>
      <dgm:t>
        <a:bodyPr/>
        <a:lstStyle/>
        <a:p>
          <a:endParaRPr lang="en-US"/>
        </a:p>
      </dgm:t>
    </dgm:pt>
    <dgm:pt modelId="{1935A253-36DA-4F61-B2EA-58F775DE547D}" type="pres">
      <dgm:prSet presAssocID="{6725BBAA-72B4-4DE2-BD50-40D9C4049752}" presName="accentRepeatNode" presStyleLbl="solidFgAcc1" presStyleIdx="2" presStyleCnt="4"/>
      <dgm:spPr/>
      <dgm:t>
        <a:bodyPr/>
        <a:lstStyle/>
        <a:p>
          <a:endParaRPr lang="en-US"/>
        </a:p>
      </dgm:t>
    </dgm:pt>
    <dgm:pt modelId="{2E72E972-5280-4CAF-AD1C-7D6AD5B71F05}" type="pres">
      <dgm:prSet presAssocID="{C71F19EF-F6D8-4FEB-AC21-7AF333704D79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9A68A-4E9A-4358-9133-EA21A4D89809}" type="pres">
      <dgm:prSet presAssocID="{C71F19EF-F6D8-4FEB-AC21-7AF333704D79}" presName="accent_4" presStyleCnt="0"/>
      <dgm:spPr/>
      <dgm:t>
        <a:bodyPr/>
        <a:lstStyle/>
        <a:p>
          <a:endParaRPr lang="en-US"/>
        </a:p>
      </dgm:t>
    </dgm:pt>
    <dgm:pt modelId="{2ECA65FB-A5E6-4073-9DB2-AAF208643B67}" type="pres">
      <dgm:prSet presAssocID="{C71F19EF-F6D8-4FEB-AC21-7AF333704D79}" presName="accentRepeatNode" presStyleLbl="solidFgAcc1" presStyleIdx="3" presStyleCnt="4"/>
      <dgm:spPr/>
      <dgm:t>
        <a:bodyPr/>
        <a:lstStyle/>
        <a:p>
          <a:endParaRPr lang="en-US"/>
        </a:p>
      </dgm:t>
    </dgm:pt>
  </dgm:ptLst>
  <dgm:cxnLst>
    <dgm:cxn modelId="{FE13B025-76D0-400B-836F-CDD4C5D9FB9E}" srcId="{713BD1CA-09A0-4B33-ACDD-298B1FF93DA9}" destId="{2DC5C7D7-12AB-42AA-AE8A-E823740657D3}" srcOrd="0" destOrd="0" parTransId="{7E9F1C0D-41F9-461D-B1EA-16DFEAC57F23}" sibTransId="{9FA764C9-4901-4722-A062-71EBD931E3EE}"/>
    <dgm:cxn modelId="{9E5CF442-D900-4207-ACC1-A79F3B94598D}" type="presOf" srcId="{6725BBAA-72B4-4DE2-BD50-40D9C4049752}" destId="{C1DDFD5A-35FC-4240-ACBE-4C0BC77D85E9}" srcOrd="0" destOrd="0" presId="urn:microsoft.com/office/officeart/2008/layout/VerticalCurvedList"/>
    <dgm:cxn modelId="{4E4B96A0-5B01-46E1-AC2C-03FB6961864C}" srcId="{713BD1CA-09A0-4B33-ACDD-298B1FF93DA9}" destId="{28BB17E0-78B2-454B-9B85-2262F33822F3}" srcOrd="1" destOrd="0" parTransId="{23264B8B-125D-4F3D-B19D-4F2CA8B45C96}" sibTransId="{10C217BD-9C8C-43C8-BD26-A7343FE38D83}"/>
    <dgm:cxn modelId="{319EBB22-EC05-4BEF-A186-E5C6532EC654}" type="presOf" srcId="{9FA764C9-4901-4722-A062-71EBD931E3EE}" destId="{AF089503-6669-4B00-A2A8-FFDF66CC00AB}" srcOrd="0" destOrd="0" presId="urn:microsoft.com/office/officeart/2008/layout/VerticalCurvedList"/>
    <dgm:cxn modelId="{14F4D4C5-5A8C-4DBA-86CA-6F8B91A215A1}" type="presOf" srcId="{C71F19EF-F6D8-4FEB-AC21-7AF333704D79}" destId="{2E72E972-5280-4CAF-AD1C-7D6AD5B71F05}" srcOrd="0" destOrd="0" presId="urn:microsoft.com/office/officeart/2008/layout/VerticalCurvedList"/>
    <dgm:cxn modelId="{AB2D37E1-24F1-488D-A8BA-C93AE166DCF9}" type="presOf" srcId="{2DC5C7D7-12AB-42AA-AE8A-E823740657D3}" destId="{EC4C11F0-F5D7-471B-8536-9249D119BF72}" srcOrd="0" destOrd="0" presId="urn:microsoft.com/office/officeart/2008/layout/VerticalCurvedList"/>
    <dgm:cxn modelId="{E34E9C0E-2F31-4D81-8870-FBD3B5BD3333}" type="presOf" srcId="{713BD1CA-09A0-4B33-ACDD-298B1FF93DA9}" destId="{6DF06E11-0534-4DD5-9680-8F8A18D6B04B}" srcOrd="0" destOrd="0" presId="urn:microsoft.com/office/officeart/2008/layout/VerticalCurvedList"/>
    <dgm:cxn modelId="{B10442E9-016B-498C-9335-2DF9D4011631}" srcId="{713BD1CA-09A0-4B33-ACDD-298B1FF93DA9}" destId="{6725BBAA-72B4-4DE2-BD50-40D9C4049752}" srcOrd="2" destOrd="0" parTransId="{CA936564-8A06-4992-B285-5416D9010534}" sibTransId="{257069F1-10F3-4656-8103-11DBDBB9AB36}"/>
    <dgm:cxn modelId="{F525D510-1F9F-44FA-81E8-951C73BF6DB5}" type="presOf" srcId="{28BB17E0-78B2-454B-9B85-2262F33822F3}" destId="{8100AB25-85CC-4EAB-B229-430E4065D4ED}" srcOrd="0" destOrd="0" presId="urn:microsoft.com/office/officeart/2008/layout/VerticalCurvedList"/>
    <dgm:cxn modelId="{7E8764C6-DB32-495E-ACD2-91CA06CD8A60}" srcId="{713BD1CA-09A0-4B33-ACDD-298B1FF93DA9}" destId="{C71F19EF-F6D8-4FEB-AC21-7AF333704D79}" srcOrd="3" destOrd="0" parTransId="{54D44721-089C-42CB-962F-BFA57F72655A}" sibTransId="{1FA05FB2-00CF-4FDD-B7E4-D5723E49CDCB}"/>
    <dgm:cxn modelId="{1F7AEAF9-4F28-407B-9DEE-1D88E5C26E73}" type="presParOf" srcId="{6DF06E11-0534-4DD5-9680-8F8A18D6B04B}" destId="{EABBFCF6-DD37-4206-8724-D9B7D62A7077}" srcOrd="0" destOrd="0" presId="urn:microsoft.com/office/officeart/2008/layout/VerticalCurvedList"/>
    <dgm:cxn modelId="{3225FAB4-6CEE-42C0-8C40-204F0DA2D535}" type="presParOf" srcId="{EABBFCF6-DD37-4206-8724-D9B7D62A7077}" destId="{5E09BA07-50B3-4832-85EB-F7946951BBE3}" srcOrd="0" destOrd="0" presId="urn:microsoft.com/office/officeart/2008/layout/VerticalCurvedList"/>
    <dgm:cxn modelId="{A9FAB3CA-CAFA-4761-B6E6-25CAFEAC792A}" type="presParOf" srcId="{5E09BA07-50B3-4832-85EB-F7946951BBE3}" destId="{A8B1E5ED-888F-4FD6-A444-51D8EDD91A9F}" srcOrd="0" destOrd="0" presId="urn:microsoft.com/office/officeart/2008/layout/VerticalCurvedList"/>
    <dgm:cxn modelId="{81DF2564-1FBA-4F98-974B-E2DCB408473F}" type="presParOf" srcId="{5E09BA07-50B3-4832-85EB-F7946951BBE3}" destId="{AF089503-6669-4B00-A2A8-FFDF66CC00AB}" srcOrd="1" destOrd="0" presId="urn:microsoft.com/office/officeart/2008/layout/VerticalCurvedList"/>
    <dgm:cxn modelId="{F9591BCD-3CF8-427C-BCF1-6D79F7EDB753}" type="presParOf" srcId="{5E09BA07-50B3-4832-85EB-F7946951BBE3}" destId="{62BC91DC-9D5B-4A8A-874E-FDACCD770CB4}" srcOrd="2" destOrd="0" presId="urn:microsoft.com/office/officeart/2008/layout/VerticalCurvedList"/>
    <dgm:cxn modelId="{1D3691DF-B923-4105-A10F-568FBE5E75D1}" type="presParOf" srcId="{5E09BA07-50B3-4832-85EB-F7946951BBE3}" destId="{D9E3122B-ACDB-4D8E-ADB8-D4F9EE8D2119}" srcOrd="3" destOrd="0" presId="urn:microsoft.com/office/officeart/2008/layout/VerticalCurvedList"/>
    <dgm:cxn modelId="{BCF68D8A-E7A5-4AC3-8C0D-2A3EC0104D1D}" type="presParOf" srcId="{EABBFCF6-DD37-4206-8724-D9B7D62A7077}" destId="{EC4C11F0-F5D7-471B-8536-9249D119BF72}" srcOrd="1" destOrd="0" presId="urn:microsoft.com/office/officeart/2008/layout/VerticalCurvedList"/>
    <dgm:cxn modelId="{63BDCA82-4865-4F8B-89CB-B3A9AD4350F0}" type="presParOf" srcId="{EABBFCF6-DD37-4206-8724-D9B7D62A7077}" destId="{5B44528A-ACE7-498A-ABFE-DC2BF0F50EF8}" srcOrd="2" destOrd="0" presId="urn:microsoft.com/office/officeart/2008/layout/VerticalCurvedList"/>
    <dgm:cxn modelId="{6DDB706F-6E41-4E93-97E3-5CCB61A135E0}" type="presParOf" srcId="{5B44528A-ACE7-498A-ABFE-DC2BF0F50EF8}" destId="{2CF52975-0203-4A0C-8CDB-72E8791966F3}" srcOrd="0" destOrd="0" presId="urn:microsoft.com/office/officeart/2008/layout/VerticalCurvedList"/>
    <dgm:cxn modelId="{75551686-4C0C-4CDA-B927-CB95A13DD039}" type="presParOf" srcId="{EABBFCF6-DD37-4206-8724-D9B7D62A7077}" destId="{8100AB25-85CC-4EAB-B229-430E4065D4ED}" srcOrd="3" destOrd="0" presId="urn:microsoft.com/office/officeart/2008/layout/VerticalCurvedList"/>
    <dgm:cxn modelId="{B430AD23-7B27-46B4-9205-E141FDD3A686}" type="presParOf" srcId="{EABBFCF6-DD37-4206-8724-D9B7D62A7077}" destId="{305EEF7A-73A7-4450-A3A7-2D8A5DE48431}" srcOrd="4" destOrd="0" presId="urn:microsoft.com/office/officeart/2008/layout/VerticalCurvedList"/>
    <dgm:cxn modelId="{0C5A2EAA-9BD2-4E9C-ABA9-C065E8C3F87C}" type="presParOf" srcId="{305EEF7A-73A7-4450-A3A7-2D8A5DE48431}" destId="{5CC34C9A-0290-441C-A860-8B5C1B9C2701}" srcOrd="0" destOrd="0" presId="urn:microsoft.com/office/officeart/2008/layout/VerticalCurvedList"/>
    <dgm:cxn modelId="{C28BAC5C-3057-4F71-AB79-AF8F6D69A3B9}" type="presParOf" srcId="{EABBFCF6-DD37-4206-8724-D9B7D62A7077}" destId="{C1DDFD5A-35FC-4240-ACBE-4C0BC77D85E9}" srcOrd="5" destOrd="0" presId="urn:microsoft.com/office/officeart/2008/layout/VerticalCurvedList"/>
    <dgm:cxn modelId="{FCC39A2A-2B8F-4FCB-87E6-8D7B8DE01C18}" type="presParOf" srcId="{EABBFCF6-DD37-4206-8724-D9B7D62A7077}" destId="{C93E01ED-8D53-4848-96F9-0882B3A6C118}" srcOrd="6" destOrd="0" presId="urn:microsoft.com/office/officeart/2008/layout/VerticalCurvedList"/>
    <dgm:cxn modelId="{34520C37-2655-4A7F-B145-43E1862E95CE}" type="presParOf" srcId="{C93E01ED-8D53-4848-96F9-0882B3A6C118}" destId="{1935A253-36DA-4F61-B2EA-58F775DE547D}" srcOrd="0" destOrd="0" presId="urn:microsoft.com/office/officeart/2008/layout/VerticalCurvedList"/>
    <dgm:cxn modelId="{12EC9550-4350-40B5-9447-CC784AD128F7}" type="presParOf" srcId="{EABBFCF6-DD37-4206-8724-D9B7D62A7077}" destId="{2E72E972-5280-4CAF-AD1C-7D6AD5B71F05}" srcOrd="7" destOrd="0" presId="urn:microsoft.com/office/officeart/2008/layout/VerticalCurvedList"/>
    <dgm:cxn modelId="{5B278C79-834E-45EC-BE13-CDBA3BD73631}" type="presParOf" srcId="{EABBFCF6-DD37-4206-8724-D9B7D62A7077}" destId="{75A9A68A-4E9A-4358-9133-EA21A4D89809}" srcOrd="8" destOrd="0" presId="urn:microsoft.com/office/officeart/2008/layout/VerticalCurvedList"/>
    <dgm:cxn modelId="{3E799B87-E063-4BD9-B0C5-60BF470ADBC4}" type="presParOf" srcId="{75A9A68A-4E9A-4358-9133-EA21A4D89809}" destId="{2ECA65FB-A5E6-4073-9DB2-AAF208643B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89503-6669-4B00-A2A8-FFDF66CC00AB}">
      <dsp:nvSpPr>
        <dsp:cNvPr id="0" name=""/>
        <dsp:cNvSpPr/>
      </dsp:nvSpPr>
      <dsp:spPr>
        <a:xfrm>
          <a:off x="-7495354" y="-1145439"/>
          <a:ext cx="8919017" cy="8919017"/>
        </a:xfrm>
        <a:prstGeom prst="blockArc">
          <a:avLst>
            <a:gd name="adj1" fmla="val 18900000"/>
            <a:gd name="adj2" fmla="val 2700000"/>
            <a:gd name="adj3" fmla="val 242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4C11F0-F5D7-471B-8536-9249D119BF72}">
      <dsp:nvSpPr>
        <dsp:cNvPr id="0" name=""/>
        <dsp:cNvSpPr/>
      </dsp:nvSpPr>
      <dsp:spPr>
        <a:xfrm>
          <a:off x="744763" y="509571"/>
          <a:ext cx="8500761" cy="10196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93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Giải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thích</a:t>
          </a:r>
          <a:r>
            <a:rPr lang="en-US" sz="3200" kern="1200" dirty="0" smtClean="0"/>
            <a:t> validation form </a:t>
          </a:r>
          <a:r>
            <a:rPr lang="en-US" sz="3200" kern="1200" dirty="0" err="1" smtClean="0"/>
            <a:t>trong</a:t>
          </a:r>
          <a:r>
            <a:rPr lang="en-US" sz="3200" kern="1200" dirty="0" smtClean="0"/>
            <a:t> AngularJS</a:t>
          </a:r>
          <a:endParaRPr lang="en-US" sz="3200" kern="1200" dirty="0"/>
        </a:p>
      </dsp:txBody>
      <dsp:txXfrm>
        <a:off x="744763" y="509571"/>
        <a:ext cx="8500761" cy="1019672"/>
      </dsp:txXfrm>
    </dsp:sp>
    <dsp:sp modelId="{2CF52975-0203-4A0C-8CDB-72E8791966F3}">
      <dsp:nvSpPr>
        <dsp:cNvPr id="0" name=""/>
        <dsp:cNvSpPr/>
      </dsp:nvSpPr>
      <dsp:spPr>
        <a:xfrm>
          <a:off x="107468" y="382112"/>
          <a:ext cx="1274590" cy="1274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0AB25-85CC-4EAB-B229-430E4065D4ED}">
      <dsp:nvSpPr>
        <dsp:cNvPr id="0" name=""/>
        <dsp:cNvSpPr/>
      </dsp:nvSpPr>
      <dsp:spPr>
        <a:xfrm>
          <a:off x="1329365" y="2039345"/>
          <a:ext cx="7916159" cy="1019672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93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Giải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thích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về</a:t>
          </a:r>
          <a:r>
            <a:rPr lang="en-US" sz="3200" kern="1200" dirty="0" smtClean="0"/>
            <a:t> form states </a:t>
          </a:r>
          <a:r>
            <a:rPr lang="en-US" sz="3200" kern="1200" dirty="0" err="1" smtClean="0"/>
            <a:t>và</a:t>
          </a:r>
          <a:r>
            <a:rPr lang="en-US" sz="3200" kern="1200" dirty="0" smtClean="0"/>
            <a:t> input states</a:t>
          </a:r>
          <a:endParaRPr lang="en-US" sz="3200" kern="1200" dirty="0"/>
        </a:p>
      </dsp:txBody>
      <dsp:txXfrm>
        <a:off x="1329365" y="2039345"/>
        <a:ext cx="7916159" cy="1019672"/>
      </dsp:txXfrm>
    </dsp:sp>
    <dsp:sp modelId="{5CC34C9A-0290-441C-A860-8B5C1B9C2701}">
      <dsp:nvSpPr>
        <dsp:cNvPr id="0" name=""/>
        <dsp:cNvSpPr/>
      </dsp:nvSpPr>
      <dsp:spPr>
        <a:xfrm>
          <a:off x="692069" y="1911886"/>
          <a:ext cx="1274590" cy="1274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DDFD5A-35FC-4240-ACBE-4C0BC77D85E9}">
      <dsp:nvSpPr>
        <dsp:cNvPr id="0" name=""/>
        <dsp:cNvSpPr/>
      </dsp:nvSpPr>
      <dsp:spPr>
        <a:xfrm>
          <a:off x="1329365" y="3569119"/>
          <a:ext cx="7916159" cy="1019672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93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dụng</a:t>
          </a:r>
          <a:r>
            <a:rPr lang="en-US" sz="3200" kern="1200" dirty="0" smtClean="0"/>
            <a:t> Animations </a:t>
          </a:r>
          <a:r>
            <a:rPr lang="en-US" sz="3200" kern="1200" dirty="0" err="1" smtClean="0"/>
            <a:t>trong</a:t>
          </a:r>
          <a:r>
            <a:rPr lang="en-US" sz="3200" kern="1200" dirty="0" smtClean="0"/>
            <a:t> AngularJS</a:t>
          </a:r>
          <a:endParaRPr lang="en-US" sz="3200" kern="1200" dirty="0"/>
        </a:p>
      </dsp:txBody>
      <dsp:txXfrm>
        <a:off x="1329365" y="3569119"/>
        <a:ext cx="7916159" cy="1019672"/>
      </dsp:txXfrm>
    </dsp:sp>
    <dsp:sp modelId="{1935A253-36DA-4F61-B2EA-58F775DE547D}">
      <dsp:nvSpPr>
        <dsp:cNvPr id="0" name=""/>
        <dsp:cNvSpPr/>
      </dsp:nvSpPr>
      <dsp:spPr>
        <a:xfrm>
          <a:off x="692069" y="3441660"/>
          <a:ext cx="1274590" cy="1274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72E972-5280-4CAF-AD1C-7D6AD5B71F05}">
      <dsp:nvSpPr>
        <dsp:cNvPr id="0" name=""/>
        <dsp:cNvSpPr/>
      </dsp:nvSpPr>
      <dsp:spPr>
        <a:xfrm>
          <a:off x="744763" y="5098894"/>
          <a:ext cx="8500761" cy="1019672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936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Sử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sụng</a:t>
          </a:r>
          <a:r>
            <a:rPr lang="en-US" sz="3200" kern="1200" dirty="0" smtClean="0"/>
            <a:t> </a:t>
          </a:r>
          <a:r>
            <a:rPr lang="en-US" sz="3200" kern="1200" dirty="0" err="1" smtClean="0"/>
            <a:t>css</a:t>
          </a:r>
          <a:r>
            <a:rPr lang="en-US" sz="3200" kern="1200" dirty="0" smtClean="0"/>
            <a:t> classes </a:t>
          </a:r>
          <a:r>
            <a:rPr lang="en-US" sz="3200" kern="1200" dirty="0" err="1" smtClean="0"/>
            <a:t>cho</a:t>
          </a:r>
          <a:r>
            <a:rPr lang="en-US" sz="3200" kern="1200" dirty="0" smtClean="0"/>
            <a:t> Angular Animations</a:t>
          </a:r>
          <a:endParaRPr lang="en-US" sz="3200" kern="1200" dirty="0"/>
        </a:p>
      </dsp:txBody>
      <dsp:txXfrm>
        <a:off x="744763" y="5098894"/>
        <a:ext cx="8500761" cy="1019672"/>
      </dsp:txXfrm>
    </dsp:sp>
    <dsp:sp modelId="{2ECA65FB-A5E6-4073-9DB2-AAF208643B67}">
      <dsp:nvSpPr>
        <dsp:cNvPr id="0" name=""/>
        <dsp:cNvSpPr/>
      </dsp:nvSpPr>
      <dsp:spPr>
        <a:xfrm>
          <a:off x="107468" y="4971434"/>
          <a:ext cx="1274590" cy="12745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9492616" y="7358592"/>
            <a:ext cx="377190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91517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91517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555481" y="7318291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7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7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7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9492616" y="7364351"/>
            <a:ext cx="440054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691515" y="2529958"/>
            <a:ext cx="8985639" cy="2133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8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05: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 VALIDATION &amp; ANIMATION</a:t>
            </a:r>
            <a:endParaRPr lang="en-US" sz="320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Thuộc tính FormController là</a:t>
            </a:r>
            <a:r>
              <a:rPr lang="vi-VN" sz="2400" dirty="0" smtClean="0">
                <a:solidFill>
                  <a:schemeClr val="tx1"/>
                </a:solidFill>
              </a:rPr>
              <a:t>:</a:t>
            </a:r>
            <a:endParaRPr lang="vi-VN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$pristine: Chưa có trường nào được sửa đổi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$dirty: Đã sửa đổi một hoặc nhiều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$invalid: Nội dung form không hợp lệ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$valid: Nội dung form hợp lệ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$submitted: form được gửi dữ liệu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CÁC THUỘC TÍNH TRONG ANGULAR FORM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7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CÁC TRẠNG THÁI TRONG ANGULAR FORM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596117"/>
              </p:ext>
            </p:extLst>
          </p:nvPr>
        </p:nvGraphicFramePr>
        <p:xfrm>
          <a:off x="1131571" y="1209042"/>
          <a:ext cx="7862840" cy="3799837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67820"/>
                <a:gridCol w="1372815"/>
                <a:gridCol w="6022205"/>
              </a:tblGrid>
              <a:tr h="731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STT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TRẠNG</a:t>
                      </a:r>
                      <a:r>
                        <a:rPr lang="en-US" sz="1600" baseline="0" dirty="0" smtClean="0"/>
                        <a:t> THÁI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MÔ</a:t>
                      </a:r>
                      <a:r>
                        <a:rPr lang="en-US" sz="1600" baseline="0" dirty="0" smtClean="0"/>
                        <a:t> TẢ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1022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Pristine</a:t>
                      </a:r>
                      <a:r>
                        <a:rPr lang="en-US" sz="1600" baseline="0" dirty="0" smtClean="0"/>
                        <a:t> VÀ </a:t>
                      </a:r>
                      <a:r>
                        <a:rPr lang="en-US" sz="1600" dirty="0" smtClean="0"/>
                        <a:t>invalid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Khi form được hiển thị lần đầu và người dùng chưa tương tác với biểu mẫu.</a:t>
                      </a:r>
                    </a:p>
                  </a:txBody>
                  <a:tcPr marL="75438" marR="75438" marT="51816" marB="51816" anchor="ctr"/>
                </a:tc>
              </a:tr>
              <a:tr h="1022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dirty VÀ invalid 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Người dùng đã tương tác với form nhưng hiệu lực vẫn chưa được đáp ứng.</a:t>
                      </a:r>
                      <a:endParaRPr lang="vi-VN" sz="1600" dirty="0"/>
                    </a:p>
                  </a:txBody>
                  <a:tcPr marL="75438" marR="75438" marT="51816" marB="51816" anchor="ctr"/>
                </a:tc>
              </a:tr>
              <a:tr h="10226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dirty </a:t>
                      </a:r>
                      <a:r>
                        <a:rPr lang="en-US" sz="1600" dirty="0" err="1" smtClean="0"/>
                        <a:t>và</a:t>
                      </a:r>
                      <a:r>
                        <a:rPr lang="en-US" sz="1600" dirty="0" smtClean="0"/>
                        <a:t> 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Người dùng đã hoàn thành điền vào form và toàn bộ quy tắc xác nhận đã được thỏa mãn.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9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CÁC TRẠNG THÁI CỦA INPUT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812797"/>
              </p:ext>
            </p:extLst>
          </p:nvPr>
        </p:nvGraphicFramePr>
        <p:xfrm>
          <a:off x="1295401" y="1209042"/>
          <a:ext cx="5791199" cy="469942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708258"/>
                <a:gridCol w="1806341"/>
                <a:gridCol w="3276600"/>
              </a:tblGrid>
              <a:tr h="731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STT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TRẠNG</a:t>
                      </a:r>
                      <a:r>
                        <a:rPr lang="en-US" sz="1600" baseline="0" dirty="0" smtClean="0"/>
                        <a:t> THÁI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MÔ</a:t>
                      </a:r>
                      <a:r>
                        <a:rPr lang="en-US" sz="1600" baseline="0" dirty="0" smtClean="0"/>
                        <a:t> TẢ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6916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$untouched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Trường chưa được chạm vào</a:t>
                      </a:r>
                    </a:p>
                  </a:txBody>
                  <a:tcPr marL="75438" marR="75438" marT="51816" marB="51816" anchor="ctr"/>
                </a:tc>
              </a:tr>
              <a:tr h="705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$touched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Trường đã được chạm vào</a:t>
                      </a:r>
                      <a:endParaRPr lang="vi-VN" sz="1600" dirty="0"/>
                    </a:p>
                  </a:txBody>
                  <a:tcPr marL="75438" marR="75438" marT="51816" marB="51816" anchor="ctr"/>
                </a:tc>
              </a:tr>
              <a:tr h="718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$pristine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Trường đã được sửa đổi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6462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$dirty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Nội dung trường không hợp lệ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6599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$invalid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Nội dung trường là hợp lệ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5455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$valid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8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CÁC CLASS  CỦA INPUT THEO TRẠNG THÁI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7384"/>
              </p:ext>
            </p:extLst>
          </p:nvPr>
        </p:nvGraphicFramePr>
        <p:xfrm>
          <a:off x="1319685" y="1199682"/>
          <a:ext cx="7367115" cy="5580386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467820"/>
                <a:gridCol w="1717695"/>
                <a:gridCol w="5181600"/>
              </a:tblGrid>
              <a:tr h="731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STT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TRẠNG</a:t>
                      </a:r>
                      <a:r>
                        <a:rPr lang="en-US" sz="1600" baseline="0" dirty="0" smtClean="0"/>
                        <a:t> THÁI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MÔ</a:t>
                      </a:r>
                      <a:r>
                        <a:rPr lang="en-US" sz="1600" baseline="0" dirty="0" smtClean="0"/>
                        <a:t> TẢ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6916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Ng-valid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nếu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dữ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liệu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nhập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trên</a:t>
                      </a:r>
                      <a:r>
                        <a:rPr lang="en-US" sz="1600" baseline="0" dirty="0" smtClean="0"/>
                        <a:t> input </a:t>
                      </a:r>
                      <a:r>
                        <a:rPr lang="en-US" sz="1600" baseline="0" dirty="0" err="1" smtClean="0"/>
                        <a:t>là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hợp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lệ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và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không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có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lỗi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nào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  <a:tr h="7052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Ng-invalid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nếu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dữ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liệu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nhập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trên</a:t>
                      </a:r>
                      <a:r>
                        <a:rPr lang="en-US" sz="1600" baseline="0" dirty="0" smtClean="0"/>
                        <a:t> input </a:t>
                      </a:r>
                      <a:r>
                        <a:rPr lang="en-US" sz="1600" baseline="0" dirty="0" err="1" smtClean="0"/>
                        <a:t>là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không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hợp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lệ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và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có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lỗi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  <a:tr h="718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Ng-pristine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người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dùng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chưa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tương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tác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trên</a:t>
                      </a:r>
                      <a:r>
                        <a:rPr lang="en-US" sz="1600" baseline="0" dirty="0" smtClean="0"/>
                        <a:t> input 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  <a:tr h="6462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Ng-dirty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dữ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liệu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trên</a:t>
                      </a:r>
                      <a:r>
                        <a:rPr lang="en-US" sz="1600" baseline="0" dirty="0" smtClean="0"/>
                        <a:t> input </a:t>
                      </a:r>
                      <a:r>
                        <a:rPr lang="en-US" sz="1600" baseline="0" dirty="0" err="1" smtClean="0"/>
                        <a:t>đã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được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thay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dổisửa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đổi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  <a:tr h="6599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Ng-touched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người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dùng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đã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đặt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ra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ngoài</a:t>
                      </a:r>
                      <a:r>
                        <a:rPr lang="en-US" sz="1600" baseline="0" dirty="0" smtClean="0"/>
                        <a:t> input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  <a:tr h="8351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Ng-untouched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người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dùng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chưa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đặt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ra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ngoài</a:t>
                      </a:r>
                      <a:r>
                        <a:rPr lang="en-US" sz="1600" baseline="0" dirty="0" smtClean="0"/>
                        <a:t> input</a:t>
                      </a:r>
                      <a:endParaRPr lang="vi-VN" sz="1600" dirty="0" smtClean="0"/>
                    </a:p>
                    <a:p>
                      <a:endParaRPr lang="en-US" sz="1600" dirty="0"/>
                    </a:p>
                  </a:txBody>
                  <a:tcPr marL="75438" marR="75438" marT="51816" marB="51816" anchor="ctr"/>
                </a:tc>
              </a:tr>
              <a:tr h="5913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Ng-</a:t>
                      </a:r>
                      <a:r>
                        <a:rPr lang="en-US" sz="1600" dirty="0" err="1" smtClean="0"/>
                        <a:t>submited</a:t>
                      </a:r>
                      <a:endParaRPr lang="en-US" sz="1600" dirty="0"/>
                    </a:p>
                  </a:txBody>
                  <a:tcPr marL="75438" marR="75438" marT="51816" marB="51816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AngularJS</a:t>
                      </a:r>
                      <a:r>
                        <a:rPr lang="en-US" sz="1600" baseline="0" dirty="0" smtClean="0"/>
                        <a:t> set class </a:t>
                      </a:r>
                      <a:r>
                        <a:rPr lang="en-US" sz="1600" baseline="0" dirty="0" err="1" smtClean="0"/>
                        <a:t>này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khi</a:t>
                      </a:r>
                      <a:r>
                        <a:rPr lang="en-US" sz="1600" baseline="0" dirty="0" smtClean="0"/>
                        <a:t> form </a:t>
                      </a:r>
                      <a:r>
                        <a:rPr lang="en-US" sz="1600" baseline="0" dirty="0" err="1" smtClean="0"/>
                        <a:t>được</a:t>
                      </a:r>
                      <a:r>
                        <a:rPr lang="en-US" sz="1600" baseline="0" dirty="0" smtClean="0"/>
                        <a:t> submit</a:t>
                      </a:r>
                      <a:endParaRPr lang="vi-VN" sz="1600" dirty="0" smtClean="0"/>
                    </a:p>
                  </a:txBody>
                  <a:tcPr marL="75438" marR="75438" marT="51816" marB="5181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9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VÍ DỤ SỬ </a:t>
            </a:r>
            <a:r>
              <a:rPr lang="en-US" sz="3000" b="1" smtClean="0">
                <a:solidFill>
                  <a:srgbClr val="832C8B"/>
                </a:solidFill>
              </a:rPr>
              <a:t>DỤNG CSS CLASS THEO FORM STATE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2903" y="1103054"/>
            <a:ext cx="9224010" cy="5671297"/>
            <a:chOff x="439882" y="973283"/>
            <a:chExt cx="11180618" cy="5004086"/>
          </a:xfrm>
        </p:grpSpPr>
        <p:grpSp>
          <p:nvGrpSpPr>
            <p:cNvPr id="3" name="Group 2"/>
            <p:cNvGrpSpPr/>
            <p:nvPr/>
          </p:nvGrpSpPr>
          <p:grpSpPr>
            <a:xfrm>
              <a:off x="7848600" y="1052512"/>
              <a:ext cx="3771900" cy="4924857"/>
              <a:chOff x="5849831" y="1052512"/>
              <a:chExt cx="3771900" cy="4924857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9831" y="1052512"/>
                <a:ext cx="3771900" cy="13811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9831" y="2667000"/>
                <a:ext cx="3419475" cy="18097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78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318" y="4624819"/>
                <a:ext cx="3590925" cy="13525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439882" y="973283"/>
              <a:ext cx="7256318" cy="4894116"/>
              <a:chOff x="439882" y="973283"/>
              <a:chExt cx="7256318" cy="489411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39882" y="973283"/>
                <a:ext cx="5868748" cy="4894116"/>
                <a:chOff x="439882" y="973283"/>
                <a:chExt cx="5868748" cy="4894116"/>
              </a:xfrm>
            </p:grpSpPr>
            <p:pic>
              <p:nvPicPr>
                <p:cNvPr id="3074" name="Picture 2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882" y="973283"/>
                  <a:ext cx="3598718" cy="24895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79" name="Picture 7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9882" y="3571874"/>
                  <a:ext cx="5868748" cy="2295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6" name="Right Arrow 5"/>
              <p:cNvSpPr/>
              <p:nvPr/>
            </p:nvSpPr>
            <p:spPr>
              <a:xfrm>
                <a:off x="4648200" y="1905000"/>
                <a:ext cx="3048000" cy="2362200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433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Animation là sự chuyển đổi của một phần tử HTML cho chúng ta hiệu ứng về chuyển động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Các yếu tố animation trong ứng dụng hoặc các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 smtClean="0">
                <a:solidFill>
                  <a:schemeClr val="tx1"/>
                </a:solidFill>
              </a:rPr>
              <a:t>trang </a:t>
            </a:r>
            <a:r>
              <a:rPr lang="vi-VN" sz="2400" dirty="0">
                <a:solidFill>
                  <a:schemeClr val="tx1"/>
                </a:solidFill>
              </a:rPr>
              <a:t>web làm tăng thêm tính thẩm mỹ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 smtClean="0">
                <a:solidFill>
                  <a:schemeClr val="tx1"/>
                </a:solidFill>
              </a:rPr>
              <a:t>và </a:t>
            </a:r>
            <a:r>
              <a:rPr lang="vi-VN" sz="2400" dirty="0">
                <a:solidFill>
                  <a:schemeClr val="tx1"/>
                </a:solidFill>
              </a:rPr>
              <a:t>trải nghiệm người dùng.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>
                <a:solidFill>
                  <a:schemeClr val="tx1"/>
                </a:solidFill>
              </a:rPr>
              <a:t>Tăng cường giao diện người dùng bằng cách 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vi-VN" sz="2400" dirty="0" smtClean="0">
                <a:solidFill>
                  <a:schemeClr val="tx1"/>
                </a:solidFill>
              </a:rPr>
              <a:t>tạo </a:t>
            </a:r>
            <a:r>
              <a:rPr lang="vi-VN" sz="2400" dirty="0">
                <a:solidFill>
                  <a:schemeClr val="tx1"/>
                </a:solidFill>
              </a:rPr>
              <a:t>ra các hiệu ứng đẹp và hấp dẫn hơn.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ANGULARJS ANIMATION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21" y="2362200"/>
            <a:ext cx="3402568" cy="479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9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057400" y="2103241"/>
            <a:ext cx="6096000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91161" y="1122680"/>
            <a:ext cx="9400761" cy="52679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  <p:sp>
        <p:nvSpPr>
          <p:cNvPr id="92" name="Shape 92"/>
          <p:cNvSpPr txBox="1"/>
          <p:nvPr/>
        </p:nvSpPr>
        <p:spPr>
          <a:xfrm>
            <a:off x="391160" y="190474"/>
            <a:ext cx="313718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3000" b="1" dirty="0" smtClean="0">
                <a:solidFill>
                  <a:srgbClr val="832C8B"/>
                </a:solidFill>
                <a:latin typeface="Arial"/>
                <a:ea typeface="Arial"/>
                <a:cs typeface="Arial"/>
                <a:sym typeface="Arial"/>
              </a:rPr>
              <a:t>MỤC </a:t>
            </a:r>
            <a:r>
              <a:rPr lang="en-US" sz="3000" b="1" dirty="0">
                <a:solidFill>
                  <a:srgbClr val="832C8B"/>
                </a:solidFill>
              </a:rPr>
              <a:t>TIÊU </a:t>
            </a:r>
            <a:r>
              <a:rPr lang="en-US" sz="3000" b="1" dirty="0" smtClean="0">
                <a:solidFill>
                  <a:srgbClr val="832C8B"/>
                </a:solidFill>
              </a:rPr>
              <a:t>(3-3</a:t>
            </a:r>
            <a:r>
              <a:rPr lang="en-US" sz="3000" b="1" dirty="0">
                <a:solidFill>
                  <a:srgbClr val="832C8B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000" b="1" dirty="0">
              <a:solidFill>
                <a:srgbClr val="832C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68791357"/>
              </p:ext>
            </p:extLst>
          </p:nvPr>
        </p:nvGraphicFramePr>
        <p:xfrm>
          <a:off x="188595" y="504404"/>
          <a:ext cx="9341209" cy="662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03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smtClean="0"/>
              <a:t>Form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thiếu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trang</a:t>
            </a:r>
            <a:r>
              <a:rPr lang="en-US" sz="2400" dirty="0" smtClean="0"/>
              <a:t> web hay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,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cận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trục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endParaRPr lang="en-US" sz="2400" dirty="0" smtClean="0"/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smtClean="0"/>
              <a:t>Form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endParaRPr lang="en-US" sz="2400" dirty="0" smtClean="0"/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thu</a:t>
            </a:r>
            <a:r>
              <a:rPr lang="en-US" sz="2400" dirty="0" smtClean="0"/>
              <a:t> </a:t>
            </a:r>
            <a:r>
              <a:rPr lang="en-US" sz="2400" dirty="0" err="1" smtClean="0"/>
              <a:t>thập</a:t>
            </a:r>
            <a:r>
              <a:rPr lang="en-US" sz="2400" dirty="0" smtClean="0"/>
              <a:t> </a:t>
            </a:r>
            <a:r>
              <a:rPr lang="en-US" sz="2400" dirty="0" err="1" smtClean="0"/>
              <a:t>được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trước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gửi</a:t>
            </a:r>
            <a:r>
              <a:rPr lang="en-US" sz="2400" dirty="0" smtClean="0"/>
              <a:t> </a:t>
            </a:r>
            <a:r>
              <a:rPr lang="en-US" sz="2400" dirty="0" err="1" smtClean="0"/>
              <a:t>đến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chủ</a:t>
            </a:r>
            <a:endParaRPr lang="en-US" sz="2400" dirty="0" smtClean="0"/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b="1" dirty="0" smtClean="0"/>
              <a:t>Angular </a:t>
            </a:r>
            <a:r>
              <a:rPr lang="en-US" sz="2400" b="1" dirty="0" err="1" smtClean="0"/>
              <a:t>liên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tục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giám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trạng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của</a:t>
            </a:r>
            <a:r>
              <a:rPr lang="en-US" sz="2400" b="1" dirty="0" smtClean="0"/>
              <a:t> form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nhập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nhập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</a:t>
            </a:r>
            <a:r>
              <a:rPr lang="en-US" sz="2400" dirty="0" err="1" smtClean="0"/>
              <a:t>báo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tình</a:t>
            </a:r>
            <a:r>
              <a:rPr lang="en-US" sz="2400" dirty="0" smtClean="0"/>
              <a:t> </a:t>
            </a:r>
            <a:r>
              <a:rPr lang="en-US" sz="2400" dirty="0" err="1" smtClean="0"/>
              <a:t>trạng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FORM VALIDATION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required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html 5  input 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required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sẽ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bắt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người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dùng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dữ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liệu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rroif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r>
              <a:rPr lang="en-US" sz="2400" dirty="0" smtClean="0">
                <a:solidFill>
                  <a:schemeClr val="tx1"/>
                </a:solidFill>
              </a:rPr>
              <a:t> submit form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Form validation Required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2" y="2755669"/>
            <a:ext cx="4989909" cy="3799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05" y="2755669"/>
            <a:ext cx="3630454" cy="36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154930" y="3540760"/>
            <a:ext cx="1005840" cy="129540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0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Form validation Required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1461" y="1629065"/>
            <a:ext cx="9461897" cy="3823393"/>
            <a:chOff x="304800" y="1437409"/>
            <a:chExt cx="11468966" cy="337358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458191"/>
              <a:ext cx="6048375" cy="3352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437409"/>
              <a:ext cx="4534766" cy="33478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ight Arrow 3"/>
            <p:cNvSpPr/>
            <p:nvPr/>
          </p:nvSpPr>
          <p:spPr>
            <a:xfrm>
              <a:off x="6172200" y="2438400"/>
              <a:ext cx="1066800" cy="1016561"/>
            </a:xfrm>
            <a:prstGeom prst="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00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Xem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xét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sau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FORM VALIDATION REQUIRED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8608" y="1727200"/>
            <a:ext cx="9384745" cy="4577080"/>
            <a:chOff x="349826" y="1524000"/>
            <a:chExt cx="11375449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826" y="1981200"/>
              <a:ext cx="6871455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2609850"/>
              <a:ext cx="4105275" cy="23241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7573605" y="1524000"/>
              <a:ext cx="3952875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Gõ</a:t>
              </a:r>
              <a:r>
                <a:rPr lang="en-US" dirty="0" smtClean="0"/>
                <a:t> </a:t>
              </a:r>
              <a:r>
                <a:rPr lang="en-US" dirty="0" err="1" smtClean="0"/>
                <a:t>ký</a:t>
              </a:r>
              <a:r>
                <a:rPr lang="en-US" dirty="0" smtClean="0"/>
                <a:t> </a:t>
              </a:r>
              <a:r>
                <a:rPr lang="en-US" dirty="0" err="1" smtClean="0"/>
                <a:t>tụ</a:t>
              </a:r>
              <a:r>
                <a:rPr lang="en-US" dirty="0" smtClean="0"/>
                <a:t> </a:t>
              </a:r>
              <a:r>
                <a:rPr lang="en-US" dirty="0" err="1" smtClean="0"/>
                <a:t>khoảng</a:t>
              </a:r>
              <a:r>
                <a:rPr lang="en-US" dirty="0" smtClean="0"/>
                <a:t> </a:t>
              </a:r>
              <a:r>
                <a:rPr lang="en-US" dirty="0" err="1" smtClean="0"/>
                <a:t>trắng</a:t>
              </a:r>
              <a:endParaRPr lang="en-US" dirty="0"/>
            </a:p>
          </p:txBody>
        </p:sp>
      </p:grpSp>
      <p:sp>
        <p:nvSpPr>
          <p:cNvPr id="5" name="Right Arrow 4"/>
          <p:cNvSpPr/>
          <p:nvPr/>
        </p:nvSpPr>
        <p:spPr>
          <a:xfrm>
            <a:off x="5469255" y="3281680"/>
            <a:ext cx="880110" cy="7772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843533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Tương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required </a:t>
            </a:r>
            <a:r>
              <a:rPr lang="en-US" sz="2400" dirty="0" err="1" smtClean="0">
                <a:solidFill>
                  <a:schemeClr val="tx1"/>
                </a:solidFill>
              </a:rPr>
              <a:t>thì</a:t>
            </a:r>
            <a:r>
              <a:rPr lang="en-US" sz="2400" dirty="0" smtClean="0">
                <a:solidFill>
                  <a:schemeClr val="tx1"/>
                </a:solidFill>
              </a:rPr>
              <a:t> email validation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type=“email”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input</a:t>
            </a:r>
            <a:endParaRPr lang="en-US" sz="2400" dirty="0"/>
          </a:p>
        </p:txBody>
      </p:sp>
      <p:sp>
        <p:nvSpPr>
          <p:cNvPr id="105" name="Shape 105"/>
          <p:cNvSpPr txBox="1"/>
          <p:nvPr/>
        </p:nvSpPr>
        <p:spPr>
          <a:xfrm>
            <a:off x="-857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 smtClean="0">
                <a:solidFill>
                  <a:srgbClr val="832C8B"/>
                </a:solidFill>
              </a:rPr>
              <a:t>FORM VALIDATION EMAIL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602" y="2245360"/>
            <a:ext cx="9546907" cy="4477625"/>
            <a:chOff x="277092" y="1981200"/>
            <a:chExt cx="11572008" cy="395084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92" y="1981200"/>
              <a:ext cx="6553200" cy="3950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2514599"/>
              <a:ext cx="3771900" cy="229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ight Arrow 2"/>
            <p:cNvSpPr/>
            <p:nvPr/>
          </p:nvSpPr>
          <p:spPr>
            <a:xfrm>
              <a:off x="6629400" y="3276600"/>
              <a:ext cx="1447800" cy="99060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22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1008809"/>
            <a:ext cx="9400761" cy="5813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Ngoài</a:t>
            </a:r>
            <a:r>
              <a:rPr lang="en-US" sz="2400" dirty="0" smtClean="0">
                <a:solidFill>
                  <a:schemeClr val="tx1"/>
                </a:solidFill>
              </a:rPr>
              <a:t> required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email </a:t>
            </a:r>
            <a:r>
              <a:rPr lang="en-US" sz="2400" dirty="0" err="1" smtClean="0">
                <a:solidFill>
                  <a:schemeClr val="tx1"/>
                </a:solidFill>
              </a:rPr>
              <a:t>thì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trong</a:t>
            </a:r>
            <a:r>
              <a:rPr lang="en-US" sz="2400" dirty="0" smtClean="0">
                <a:solidFill>
                  <a:schemeClr val="tx1"/>
                </a:solidFill>
              </a:rPr>
              <a:t> html5 </a:t>
            </a:r>
            <a:r>
              <a:rPr lang="en-US" sz="2400" dirty="0" err="1" smtClean="0">
                <a:solidFill>
                  <a:schemeClr val="tx1"/>
                </a:solidFill>
              </a:rPr>
              <a:t>còn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khác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b="1" dirty="0" err="1" smtClean="0">
                <a:solidFill>
                  <a:schemeClr val="tx1"/>
                </a:solidFill>
              </a:rPr>
              <a:t>Maxlength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b="1" dirty="0" err="1" smtClean="0">
                <a:solidFill>
                  <a:schemeClr val="tx1"/>
                </a:solidFill>
              </a:rPr>
              <a:t>Minlength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Number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b="1" dirty="0" smtClean="0">
                <a:solidFill>
                  <a:schemeClr val="tx1"/>
                </a:solidFill>
              </a:rPr>
              <a:t>Pattern</a:t>
            </a:r>
          </a:p>
          <a:p>
            <a:pPr>
              <a:lnSpc>
                <a:spcPct val="105000"/>
              </a:lnSpc>
              <a:spcBef>
                <a:spcPct val="30000"/>
              </a:spcBef>
            </a:pP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sử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dụng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tự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như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thuộc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reqired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email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FORM VALIDATION – CÁC VALIDATION KHÁC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47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25731" y="863602"/>
            <a:ext cx="9400761" cy="59588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Form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hợp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nhóm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khiển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liên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quan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nhau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thực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hiện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chức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nào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ngời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dùng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tương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tác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nó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VD: Form </a:t>
            </a:r>
            <a:r>
              <a:rPr lang="en-US" sz="2400" dirty="0" err="1" smtClean="0">
                <a:solidFill>
                  <a:schemeClr val="tx1"/>
                </a:solidFill>
              </a:rPr>
              <a:t>đăng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bao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gồm</a:t>
            </a:r>
            <a:r>
              <a:rPr lang="en-US" sz="2400" dirty="0" smtClean="0">
                <a:solidFill>
                  <a:schemeClr val="tx1"/>
                </a:solidFill>
              </a:rPr>
              <a:t> username </a:t>
            </a:r>
            <a:r>
              <a:rPr lang="en-US" sz="2400" dirty="0" err="1" smtClean="0">
                <a:solidFill>
                  <a:schemeClr val="tx1"/>
                </a:solidFill>
              </a:rPr>
              <a:t>và</a:t>
            </a:r>
            <a:r>
              <a:rPr lang="en-US" sz="2400" dirty="0" smtClean="0">
                <a:solidFill>
                  <a:schemeClr val="tx1"/>
                </a:solidFill>
              </a:rPr>
              <a:t> password </a:t>
            </a:r>
            <a:r>
              <a:rPr lang="en-US" sz="2400" dirty="0" err="1" smtClean="0">
                <a:solidFill>
                  <a:schemeClr val="tx1"/>
                </a:solidFill>
              </a:rPr>
              <a:t>là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thông</a:t>
            </a:r>
            <a:r>
              <a:rPr lang="en-US" sz="2400" dirty="0" smtClean="0">
                <a:solidFill>
                  <a:schemeClr val="tx1"/>
                </a:solidFill>
              </a:rPr>
              <a:t> tin </a:t>
            </a:r>
            <a:r>
              <a:rPr lang="en-US" sz="2400" dirty="0" err="1" smtClean="0">
                <a:solidFill>
                  <a:schemeClr val="tx1"/>
                </a:solidFill>
              </a:rPr>
              <a:t>tài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khoản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của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người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dùng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cần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chứng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thực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đăng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nhập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vào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hệ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thống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en-US" sz="2400" dirty="0" smtClean="0">
                <a:solidFill>
                  <a:schemeClr val="tx1"/>
                </a:solidFill>
              </a:rPr>
              <a:t>Angular Form </a:t>
            </a:r>
            <a:r>
              <a:rPr lang="en-US" sz="2400" dirty="0" err="1" smtClean="0">
                <a:solidFill>
                  <a:schemeClr val="tx1"/>
                </a:solidFill>
              </a:rPr>
              <a:t>cung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cấp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một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số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tính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năng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bổ</a:t>
            </a:r>
            <a:r>
              <a:rPr lang="en-US" sz="2400" dirty="0" smtClean="0">
                <a:solidFill>
                  <a:schemeClr val="tx1"/>
                </a:solidFill>
              </a:rPr>
              <a:t> sung so </a:t>
            </a:r>
            <a:r>
              <a:rPr lang="en-US" sz="2400" dirty="0" err="1" smtClean="0">
                <a:solidFill>
                  <a:schemeClr val="tx1"/>
                </a:solidFill>
              </a:rPr>
              <a:t>với</a:t>
            </a:r>
            <a:r>
              <a:rPr lang="en-US" sz="2400" dirty="0" smtClean="0">
                <a:solidFill>
                  <a:schemeClr val="tx1"/>
                </a:solidFill>
              </a:rPr>
              <a:t> HTML </a:t>
            </a:r>
            <a:r>
              <a:rPr lang="en-US" sz="2400" dirty="0" err="1" smtClean="0">
                <a:solidFill>
                  <a:schemeClr val="tx1"/>
                </a:solidFill>
              </a:rPr>
              <a:t>đơn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giản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cho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phép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</a:t>
            </a:r>
            <a:r>
              <a:rPr lang="en-US" sz="2400" dirty="0" smtClean="0">
                <a:solidFill>
                  <a:schemeClr val="tx1"/>
                </a:solidFill>
              </a:rPr>
              <a:t> developer </a:t>
            </a:r>
            <a:r>
              <a:rPr lang="en-US" sz="2400" dirty="0" err="1" smtClean="0">
                <a:solidFill>
                  <a:schemeClr val="tx1"/>
                </a:solidFill>
              </a:rPr>
              <a:t>có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thể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kiểm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soát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nhiều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hơn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về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cách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giao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tiếp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trên</a:t>
            </a:r>
            <a:r>
              <a:rPr lang="en-US" sz="2400" dirty="0" smtClean="0">
                <a:solidFill>
                  <a:schemeClr val="tx1"/>
                </a:solidFill>
              </a:rPr>
              <a:t> form</a:t>
            </a:r>
          </a:p>
          <a:p>
            <a:pPr>
              <a:lnSpc>
                <a:spcPct val="150000"/>
              </a:lnSpc>
              <a:spcBef>
                <a:spcPct val="30000"/>
              </a:spcBef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125731" y="2"/>
            <a:ext cx="9290050" cy="6278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3000" b="1" dirty="0">
                <a:solidFill>
                  <a:srgbClr val="832C8B"/>
                </a:solidFill>
              </a:rPr>
              <a:t>FORM VALIDATION – </a:t>
            </a:r>
            <a:r>
              <a:rPr lang="en-US" sz="3000" b="1" dirty="0" smtClean="0">
                <a:solidFill>
                  <a:srgbClr val="832C8B"/>
                </a:solidFill>
              </a:rPr>
              <a:t>FORM STATES</a:t>
            </a:r>
            <a:endParaRPr lang="en-US" sz="3000" b="1" dirty="0">
              <a:solidFill>
                <a:srgbClr val="832C8B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17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720</Words>
  <Application>Microsoft Office PowerPoint</Application>
  <PresentationFormat>Custom</PresentationFormat>
  <Paragraphs>122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Luongit</dc:creator>
  <cp:lastModifiedBy>Nguyen Anh Luong</cp:lastModifiedBy>
  <cp:revision>296</cp:revision>
  <dcterms:modified xsi:type="dcterms:W3CDTF">2019-03-30T04:06:05Z</dcterms:modified>
</cp:coreProperties>
</file>